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useoModerno Medium"/>
      <p:regular r:id="rId17"/>
    </p:embeddedFont>
    <p:embeddedFont>
      <p:font typeface="MuseoModerno Medium"/>
      <p:regular r:id="rId18"/>
    </p:embeddedFont>
    <p:embeddedFont>
      <p:font typeface="MuseoModerno Medium"/>
      <p:regular r:id="rId19"/>
    </p:embeddedFont>
    <p:embeddedFont>
      <p:font typeface="MuseoModerno Medium"/>
      <p:regular r:id="rId20"/>
    </p:embeddedFont>
    <p:embeddedFont>
      <p:font typeface="Source Sans 3"/>
      <p:regular r:id="rId21"/>
    </p:embeddedFont>
    <p:embeddedFont>
      <p:font typeface="Source Sans 3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2-4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0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25F7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0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25F7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71495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Task Organizer App - MET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Simplify your daily workflow with our intuitive Task Organizer App. Designed for developers and designers, this application helps you manage tasks efficiently, ensuring you never miss a deadline or lose track of important documents.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38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Live Demo &amp; Q&amp;A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98274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Let's see the Task Organizer App in action and open the floor for your questions.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282761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Demo Walkthrough: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93790" y="3479721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Adding a Task: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We'll demonstrate how to quickly input a new task with a deadline.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284821"/>
            <a:ext cx="43124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Editing &amp; Deleting: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Showcasing the seamless process of modifying and removing tasks.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452824"/>
            <a:ext cx="43124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CSV Operations: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Illustrating how to save and load your tasks from a CSV file for portability.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007418" y="2855952"/>
            <a:ext cx="2350294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Questions &amp; Discussion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07418" y="3933349"/>
            <a:ext cx="23502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We're eager to hear your thoughts and answer any questions you might have about the Task Organizer App.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007418" y="5951934"/>
            <a:ext cx="23502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Let's discuss its potential and future enhancements!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667256" y="2855952"/>
            <a:ext cx="30480" cy="4184690"/>
          </a:xfrm>
          <a:prstGeom prst="rect">
            <a:avLst/>
          </a:prstGeom>
          <a:solidFill>
            <a:srgbClr val="325F7B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6616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Core Technologies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24038"/>
            <a:ext cx="6407944" cy="2940010"/>
          </a:xfrm>
          <a:prstGeom prst="roundRect">
            <a:avLst>
              <a:gd name="adj" fmla="val 1157"/>
            </a:avLst>
          </a:prstGeom>
          <a:solidFill>
            <a:srgbClr val="F3EEE3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05085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1738C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7770" y="2199680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Flet UI Framework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3448526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Leveraging Flet for a modern, cross-platform user interface. This Pythonic approach enables rapid development and a native look and feel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1824038"/>
            <a:ext cx="6408063" cy="2940010"/>
          </a:xfrm>
          <a:prstGeom prst="roundRect">
            <a:avLst>
              <a:gd name="adj" fmla="val 1157"/>
            </a:avLst>
          </a:prstGeom>
          <a:solidFill>
            <a:srgbClr val="F3EEE3"/>
          </a:solidFill>
          <a:ln/>
        </p:spPr>
      </p:sp>
      <p:sp>
        <p:nvSpPr>
          <p:cNvPr id="9" name="Shape 6"/>
          <p:cNvSpPr/>
          <p:nvPr/>
        </p:nvSpPr>
        <p:spPr>
          <a:xfrm>
            <a:off x="7655362" y="205085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1738C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528" y="2199680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5362" y="2958108"/>
            <a:ext cx="28773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CSV for Data Storage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55362" y="3448526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Simple, robust data persistence using standard CSV files, ensuring offline accessibility and easy sharing.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990862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F3EEE3"/>
          </a:solidFill>
          <a:ln/>
        </p:spPr>
      </p:sp>
      <p:sp>
        <p:nvSpPr>
          <p:cNvPr id="14" name="Shape 10"/>
          <p:cNvSpPr/>
          <p:nvPr/>
        </p:nvSpPr>
        <p:spPr>
          <a:xfrm>
            <a:off x="1020604" y="521767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1738C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770" y="5366504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20604" y="6124932"/>
            <a:ext cx="31576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Datetime for Deadlines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20604" y="6615351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Efficiently manage task deadlines with Python's built-in datetime module, ensuring timely completion.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990862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F3EEE3"/>
          </a:solidFill>
          <a:ln/>
        </p:spPr>
      </p:sp>
      <p:sp>
        <p:nvSpPr>
          <p:cNvPr id="19" name="Shape 14"/>
          <p:cNvSpPr/>
          <p:nvPr/>
        </p:nvSpPr>
        <p:spPr>
          <a:xfrm>
            <a:off x="7655362" y="521767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1738C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2528" y="5366504"/>
            <a:ext cx="306110" cy="38266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5362" y="6124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Flet Navigator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55362" y="6615351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Seamless multi-page navigation is handled by flet_navigator, providing a smooth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955" y="777954"/>
            <a:ext cx="5656898" cy="629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Object-Oriented Design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82955" y="1809869"/>
            <a:ext cx="13064490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application's architecture is built on a clear Object-Oriented Programming (OOP) paradigm, ensuring modularity, scalability, and ease of maintenance.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82955" y="2358390"/>
            <a:ext cx="13064490" cy="2433399"/>
          </a:xfrm>
          <a:prstGeom prst="roundRect">
            <a:avLst>
              <a:gd name="adj" fmla="val 4509"/>
            </a:avLst>
          </a:prstGeom>
          <a:solidFill>
            <a:srgbClr val="FFFCF5"/>
          </a:solidFill>
          <a:ln w="22860">
            <a:solidFill>
              <a:srgbClr val="325F7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0095" y="2358390"/>
            <a:ext cx="91440" cy="2433399"/>
          </a:xfrm>
          <a:prstGeom prst="roundRect">
            <a:avLst>
              <a:gd name="adj" fmla="val 33030"/>
            </a:avLst>
          </a:prstGeom>
          <a:solidFill>
            <a:srgbClr val="325F7B"/>
          </a:solidFill>
          <a:ln/>
        </p:spPr>
      </p:sp>
      <p:sp>
        <p:nvSpPr>
          <p:cNvPr id="6" name="Text 4"/>
          <p:cNvSpPr/>
          <p:nvPr/>
        </p:nvSpPr>
        <p:spPr>
          <a:xfrm>
            <a:off x="1075730" y="2582585"/>
            <a:ext cx="2516743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TaskOrganizer Class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075730" y="3017877"/>
            <a:ext cx="1254752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central hub for managing application state, UI interactions, and data persistence. It orchestrates the overall task management experience.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075730" y="3460671"/>
            <a:ext cx="1254752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Manages all task operations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075730" y="3853101"/>
            <a:ext cx="1254752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Handles CSV import/export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075730" y="4245531"/>
            <a:ext cx="1254752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Orchestrates UI updates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82955" y="5018246"/>
            <a:ext cx="13064490" cy="2433399"/>
          </a:xfrm>
          <a:prstGeom prst="roundRect">
            <a:avLst>
              <a:gd name="adj" fmla="val 4509"/>
            </a:avLst>
          </a:prstGeom>
          <a:solidFill>
            <a:srgbClr val="FFFCF5"/>
          </a:solidFill>
          <a:ln w="22860">
            <a:solidFill>
              <a:srgbClr val="51738C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0095" y="5018246"/>
            <a:ext cx="91440" cy="2433399"/>
          </a:xfrm>
          <a:prstGeom prst="roundRect">
            <a:avLst>
              <a:gd name="adj" fmla="val 33030"/>
            </a:avLst>
          </a:prstGeom>
          <a:solidFill>
            <a:srgbClr val="51738C"/>
          </a:solidFill>
          <a:ln/>
        </p:spPr>
      </p:sp>
      <p:sp>
        <p:nvSpPr>
          <p:cNvPr id="13" name="Text 11"/>
          <p:cNvSpPr/>
          <p:nvPr/>
        </p:nvSpPr>
        <p:spPr>
          <a:xfrm>
            <a:off x="1075730" y="5242441"/>
            <a:ext cx="2516743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Task Class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075730" y="5677733"/>
            <a:ext cx="1254752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Represents an individual task, encapsulating its data and specific logic for editing or deletion. This separation ensures clear responsibilities.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1075730" y="6120527"/>
            <a:ext cx="1254752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Manages individual task data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1075730" y="6512957"/>
            <a:ext cx="1254752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Handles task-specific actions (edit/delete)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1075730" y="6905387"/>
            <a:ext cx="1254752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Ensures data integrity per task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8345"/>
            <a:ext cx="80199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TaskOrganizer: The Core Logic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10753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highlight>
                  <a:srgbClr val="F2EF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TaskOrganizer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class is the backbone of the application, handling all critical task management functions and UI interactions.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51666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39857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Adding Tasks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476155"/>
            <a:ext cx="3893939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highlight>
                  <a:srgbClr val="F2EF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add_clicked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method processes new task entries, validates input, and integrates them into the main task list.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851666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39857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CSV Persistence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4476155"/>
            <a:ext cx="3893939" cy="1497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highlight>
                  <a:srgbClr val="F2EF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csv_save_clicked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highlight>
                  <a:srgbClr val="F2EF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csv_open_clicked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manage the secure saving and loading of task data to and from CSV files.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851666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39857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CRUD Operations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4476155"/>
            <a:ext cx="3893939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highlight>
                  <a:srgbClr val="F2EF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task_delete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highlight>
                  <a:srgbClr val="F2EF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task_edit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methods enable full Create, Read, Update, Delete (CRUD) functionality for individual tasks.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645545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class also orchestrates the integration of various UI elements like input fields, action buttons, and a date picker for intuitive user interaction.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235" y="579239"/>
            <a:ext cx="9276993" cy="559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Task Class: Individual Task Representation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37235" y="1568172"/>
            <a:ext cx="6359604" cy="867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highlight>
                  <a:srgbClr val="E9E3D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Task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class encapsulates the details and behaviors of each individual task within the application. It ensures that each task can be managed independently and efficiently.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37235" y="2596277"/>
            <a:ext cx="6359604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Task Name: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 concise description of the task.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37235" y="2945368"/>
            <a:ext cx="6359604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Document Link: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An optional URL or path to related documents.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37235" y="3294459"/>
            <a:ext cx="6359604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Date Today: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 deadline for the task, handled by the date picker.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737235" y="3782258"/>
            <a:ext cx="716161" cy="1397198"/>
          </a:xfrm>
          <a:prstGeom prst="roundRect">
            <a:avLst>
              <a:gd name="adj" fmla="val 360007"/>
            </a:avLst>
          </a:prstGeom>
          <a:solidFill>
            <a:srgbClr val="F3EEE3"/>
          </a:solidFill>
          <a:ln/>
        </p:spPr>
      </p:sp>
      <p:sp>
        <p:nvSpPr>
          <p:cNvPr id="8" name="Text 6"/>
          <p:cNvSpPr/>
          <p:nvPr/>
        </p:nvSpPr>
        <p:spPr>
          <a:xfrm>
            <a:off x="961073" y="4313039"/>
            <a:ext cx="268486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632347" y="3961209"/>
            <a:ext cx="2238018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Edit Mode Toggle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632347" y="4419957"/>
            <a:ext cx="546449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highlight>
                  <a:srgbClr val="E9E3D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edit_clicked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method switches the task's display between read-only and editable states.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737235" y="5358408"/>
            <a:ext cx="716161" cy="1397198"/>
          </a:xfrm>
          <a:prstGeom prst="roundRect">
            <a:avLst>
              <a:gd name="adj" fmla="val 360007"/>
            </a:avLst>
          </a:prstGeom>
          <a:solidFill>
            <a:srgbClr val="F3EEE3"/>
          </a:solidFill>
          <a:ln/>
        </p:spPr>
      </p:sp>
      <p:sp>
        <p:nvSpPr>
          <p:cNvPr id="12" name="Text 10"/>
          <p:cNvSpPr/>
          <p:nvPr/>
        </p:nvSpPr>
        <p:spPr>
          <a:xfrm>
            <a:off x="961073" y="5889188"/>
            <a:ext cx="268486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1632347" y="5537359"/>
            <a:ext cx="2238018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Save Changes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632347" y="5996107"/>
            <a:ext cx="546449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highlight>
                  <a:srgbClr val="E9E3D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save_clicked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method persists any modifications made to the task, updating its attributes and reflecting changes in the UI.</a:t>
            </a:r>
            <a:endParaRPr lang="en-US" sz="140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1181" y="1608415"/>
            <a:ext cx="6359604" cy="63596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4126"/>
            <a:ext cx="64017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Intuitive User Interface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330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app's UI is designed for clarity and ease of use, making task management simple and efficient.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151120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60015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Task &amp; Link Inputs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6492002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Dedicated input fields for task names and associated document links, streamlining information entry.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893" y="5151120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35893" y="60015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Action Buttons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5235893" y="6492002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Clearly labeled buttons for adding, editing, deleting, and managing CSV operations provide immediate control.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151120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677995" y="60015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Scrollable Task List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677995" y="6492002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dynamic, scrollable list displays all tasks with their respective deadlines, ensuring easy overview and navigation.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852" y="565547"/>
            <a:ext cx="4239220" cy="417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 Persistence with CSV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719852" y="1250513"/>
            <a:ext cx="13190696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Task Organizer App uses CSV files for robust and portable data storage, enabling offline access and easy data manipulation.</a:t>
            </a:r>
            <a:endParaRPr lang="en-US" sz="1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9852" y="1765102"/>
            <a:ext cx="6432352" cy="6432352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485817" y="1765102"/>
            <a:ext cx="6432352" cy="1373386"/>
          </a:xfrm>
          <a:prstGeom prst="roundRect">
            <a:avLst>
              <a:gd name="adj" fmla="val 1460"/>
            </a:avLst>
          </a:prstGeom>
          <a:solidFill>
            <a:srgbClr val="F3EEE3"/>
          </a:solidFill>
          <a:ln/>
        </p:spPr>
      </p:sp>
      <p:sp>
        <p:nvSpPr>
          <p:cNvPr id="6" name="Shape 3"/>
          <p:cNvSpPr/>
          <p:nvPr/>
        </p:nvSpPr>
        <p:spPr>
          <a:xfrm>
            <a:off x="7619405" y="1898690"/>
            <a:ext cx="401003" cy="401003"/>
          </a:xfrm>
          <a:prstGeom prst="roundRect">
            <a:avLst>
              <a:gd name="adj" fmla="val 22800542"/>
            </a:avLst>
          </a:prstGeom>
          <a:solidFill>
            <a:srgbClr val="51738C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9657" y="1986439"/>
            <a:ext cx="180380" cy="225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619405" y="2433280"/>
            <a:ext cx="1671161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Standard Format</a:t>
            </a:r>
            <a:endParaRPr lang="en-US" sz="1300" dirty="0"/>
          </a:p>
        </p:txBody>
      </p:sp>
      <p:sp>
        <p:nvSpPr>
          <p:cNvPr id="9" name="Text 5"/>
          <p:cNvSpPr/>
          <p:nvPr/>
        </p:nvSpPr>
        <p:spPr>
          <a:xfrm>
            <a:off x="7619405" y="2775823"/>
            <a:ext cx="616517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Tasks are stored in a consistent CSV format: 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highlight>
                  <a:srgbClr val="3F6C8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[Task, Document Link, Deadline]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050" dirty="0"/>
          </a:p>
        </p:txBody>
      </p:sp>
      <p:sp>
        <p:nvSpPr>
          <p:cNvPr id="10" name="Shape 6"/>
          <p:cNvSpPr/>
          <p:nvPr/>
        </p:nvSpPr>
        <p:spPr>
          <a:xfrm>
            <a:off x="7485817" y="3272076"/>
            <a:ext cx="6432352" cy="1373386"/>
          </a:xfrm>
          <a:prstGeom prst="roundRect">
            <a:avLst>
              <a:gd name="adj" fmla="val 1460"/>
            </a:avLst>
          </a:prstGeom>
          <a:solidFill>
            <a:srgbClr val="F3EEE3"/>
          </a:solidFill>
          <a:ln/>
        </p:spPr>
      </p:sp>
      <p:sp>
        <p:nvSpPr>
          <p:cNvPr id="11" name="Shape 7"/>
          <p:cNvSpPr/>
          <p:nvPr/>
        </p:nvSpPr>
        <p:spPr>
          <a:xfrm>
            <a:off x="7619405" y="3405664"/>
            <a:ext cx="401003" cy="401003"/>
          </a:xfrm>
          <a:prstGeom prst="roundRect">
            <a:avLst>
              <a:gd name="adj" fmla="val 22800542"/>
            </a:avLst>
          </a:prstGeom>
          <a:solidFill>
            <a:srgbClr val="51738C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9657" y="3493413"/>
            <a:ext cx="180380" cy="22550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619405" y="3940254"/>
            <a:ext cx="1671161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Saving Data</a:t>
            </a:r>
            <a:endParaRPr lang="en-US" sz="1300" dirty="0"/>
          </a:p>
        </p:txBody>
      </p:sp>
      <p:sp>
        <p:nvSpPr>
          <p:cNvPr id="14" name="Text 9"/>
          <p:cNvSpPr/>
          <p:nvPr/>
        </p:nvSpPr>
        <p:spPr>
          <a:xfrm>
            <a:off x="7619405" y="4282797"/>
            <a:ext cx="616517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highlight>
                  <a:srgbClr val="3F6C8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csv_save_clicked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method ensures all current tasks are securely written to the specified CSV file.</a:t>
            </a:r>
            <a:endParaRPr lang="en-US" sz="1050" dirty="0"/>
          </a:p>
        </p:txBody>
      </p:sp>
      <p:sp>
        <p:nvSpPr>
          <p:cNvPr id="15" name="Shape 10"/>
          <p:cNvSpPr/>
          <p:nvPr/>
        </p:nvSpPr>
        <p:spPr>
          <a:xfrm>
            <a:off x="7485817" y="4779050"/>
            <a:ext cx="6432352" cy="1373386"/>
          </a:xfrm>
          <a:prstGeom prst="roundRect">
            <a:avLst>
              <a:gd name="adj" fmla="val 1460"/>
            </a:avLst>
          </a:prstGeom>
          <a:solidFill>
            <a:srgbClr val="F3EEE3"/>
          </a:solidFill>
          <a:ln/>
        </p:spPr>
      </p:sp>
      <p:sp>
        <p:nvSpPr>
          <p:cNvPr id="16" name="Shape 11"/>
          <p:cNvSpPr/>
          <p:nvPr/>
        </p:nvSpPr>
        <p:spPr>
          <a:xfrm>
            <a:off x="7619405" y="4912638"/>
            <a:ext cx="401003" cy="401003"/>
          </a:xfrm>
          <a:prstGeom prst="roundRect">
            <a:avLst>
              <a:gd name="adj" fmla="val 22800542"/>
            </a:avLst>
          </a:prstGeom>
          <a:solidFill>
            <a:srgbClr val="51738C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9657" y="5000387"/>
            <a:ext cx="180380" cy="22550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619405" y="5447228"/>
            <a:ext cx="1671161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Loading Data</a:t>
            </a:r>
            <a:endParaRPr lang="en-US" sz="1300" dirty="0"/>
          </a:p>
        </p:txBody>
      </p:sp>
      <p:sp>
        <p:nvSpPr>
          <p:cNvPr id="19" name="Text 13"/>
          <p:cNvSpPr/>
          <p:nvPr/>
        </p:nvSpPr>
        <p:spPr>
          <a:xfrm>
            <a:off x="7619405" y="5789771"/>
            <a:ext cx="616517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highlight>
                  <a:srgbClr val="3F6C8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csv_open_clicked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method efficiently reads existing tasks from a CSV file, populating the app.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36752"/>
            <a:ext cx="73991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Seamless Navigation Flow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85692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app utilizes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highlight>
                  <a:srgbClr val="F2EF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flet_navigator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to provide a smooth, intuitive multi-page routing experience.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22660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MuseoModerno Light" pitchFamily="34" charset="0"/>
                <a:ea typeface="MuseoModerno Light" pitchFamily="34" charset="-122"/>
                <a:cs typeface="MuseoModern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581650"/>
            <a:ext cx="4196358" cy="30480"/>
          </a:xfrm>
          <a:prstGeom prst="rect">
            <a:avLst/>
          </a:prstGeom>
          <a:solidFill>
            <a:srgbClr val="325F7B"/>
          </a:solidFill>
          <a:ln/>
        </p:spPr>
      </p:sp>
      <p:sp>
        <p:nvSpPr>
          <p:cNvPr id="7" name="Text 4"/>
          <p:cNvSpPr/>
          <p:nvPr/>
        </p:nvSpPr>
        <p:spPr>
          <a:xfrm>
            <a:off x="793790" y="5755958"/>
            <a:ext cx="2835235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Home Screen (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highlight>
                  <a:srgbClr val="F2EF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)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93790" y="6269236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initial welcome screen, guiding users with a clear "START" button to begin their task management journey.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216962" y="522660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MuseoModerno Light" pitchFamily="34" charset="0"/>
                <a:ea typeface="MuseoModerno Light" pitchFamily="34" charset="-122"/>
                <a:cs typeface="MuseoModern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5581650"/>
            <a:ext cx="4196358" cy="30480"/>
          </a:xfrm>
          <a:prstGeom prst="rect">
            <a:avLst/>
          </a:prstGeom>
          <a:solidFill>
            <a:srgbClr val="325F7B"/>
          </a:solidFill>
          <a:ln/>
        </p:spPr>
      </p:sp>
      <p:sp>
        <p:nvSpPr>
          <p:cNvPr id="11" name="Text 8"/>
          <p:cNvSpPr/>
          <p:nvPr/>
        </p:nvSpPr>
        <p:spPr>
          <a:xfrm>
            <a:off x="5216962" y="5755958"/>
            <a:ext cx="2835235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Lobby (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highlight>
                  <a:srgbClr val="F2EF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/lobby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216962" y="6269236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primary interface where users interact with their tasks: adding, editing, deleting, and managing deadlines.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640133" y="522660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MuseoModerno Light" pitchFamily="34" charset="0"/>
                <a:ea typeface="MuseoModerno Light" pitchFamily="34" charset="-122"/>
                <a:cs typeface="MuseoModern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640133" y="5581650"/>
            <a:ext cx="4196358" cy="30480"/>
          </a:xfrm>
          <a:prstGeom prst="rect">
            <a:avLst/>
          </a:prstGeom>
          <a:solidFill>
            <a:srgbClr val="325F7B"/>
          </a:solidFill>
          <a:ln/>
        </p:spPr>
      </p:sp>
      <p:sp>
        <p:nvSpPr>
          <p:cNvPr id="15" name="Text 12"/>
          <p:cNvSpPr/>
          <p:nvPr/>
        </p:nvSpPr>
        <p:spPr>
          <a:xfrm>
            <a:off x="9640133" y="57559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Return to Home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9640133" y="6246376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dedicated "Back" button ensures users can easily navigate back to the welcome screen at any time.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2732"/>
            <a:ext cx="61648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Why Choose This App?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151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Task Organizer App offers unique advantages that make it an essential tool for efficient task management.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73354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6F0E4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942874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325F7B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25F7B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761" y="3803333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4540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Offline-First Access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503074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Ensures your task data is always available via CSV storage, even without an internet connection.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3973354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6F0E4"/>
          </a:solidFill>
          <a:ln/>
        </p:spPr>
      </p:sp>
      <p:sp>
        <p:nvSpPr>
          <p:cNvPr id="11" name="Shape 8"/>
          <p:cNvSpPr/>
          <p:nvPr/>
        </p:nvSpPr>
        <p:spPr>
          <a:xfrm>
            <a:off x="5216962" y="3942874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325F7B"/>
          </a:solidFill>
          <a:ln/>
        </p:spPr>
      </p:sp>
      <p:sp>
        <p:nvSpPr>
          <p:cNvPr id="12" name="Shape 9"/>
          <p:cNvSpPr/>
          <p:nvPr/>
        </p:nvSpPr>
        <p:spPr>
          <a:xfrm>
            <a:off x="6974860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25F7B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933" y="3803333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74256" y="4540329"/>
            <a:ext cx="28595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Simple &amp; Effective UI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5474256" y="503074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minimalist design paired with integrated date pickers for intuitive deadline management.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9640133" y="3973354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6F0E4"/>
          </a:solidFill>
          <a:ln/>
        </p:spPr>
      </p:sp>
      <p:sp>
        <p:nvSpPr>
          <p:cNvPr id="17" name="Shape 13"/>
          <p:cNvSpPr/>
          <p:nvPr/>
        </p:nvSpPr>
        <p:spPr>
          <a:xfrm>
            <a:off x="9640133" y="3942874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325F7B"/>
          </a:solidFill>
          <a:ln/>
        </p:spPr>
      </p:sp>
      <p:sp>
        <p:nvSpPr>
          <p:cNvPr id="18" name="Shape 14"/>
          <p:cNvSpPr/>
          <p:nvPr/>
        </p:nvSpPr>
        <p:spPr>
          <a:xfrm>
            <a:off x="11398032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25F7B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2105" y="3803333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7427" y="4540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Highly Extensible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9897427" y="503074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Designed with modularity in mind, allowing for future enhancements like task priorities or categories.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2025-08-15T01:47:20Z</dcterms:created>
  <dcterms:modified xsi:type="dcterms:W3CDTF">2025-08-15T01:47:20Z</dcterms:modified>
</cp:coreProperties>
</file>